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5" r:id="rId1"/>
  </p:sldMasterIdLst>
  <p:notesMasterIdLst>
    <p:notesMasterId r:id="rId31"/>
  </p:notesMasterIdLst>
  <p:sldIdLst>
    <p:sldId id="256" r:id="rId2"/>
    <p:sldId id="287" r:id="rId3"/>
    <p:sldId id="259" r:id="rId4"/>
    <p:sldId id="257" r:id="rId5"/>
    <p:sldId id="264" r:id="rId6"/>
    <p:sldId id="261" r:id="rId7"/>
    <p:sldId id="304" r:id="rId8"/>
    <p:sldId id="262" r:id="rId9"/>
    <p:sldId id="263" r:id="rId10"/>
    <p:sldId id="265" r:id="rId11"/>
    <p:sldId id="266" r:id="rId12"/>
    <p:sldId id="305" r:id="rId13"/>
    <p:sldId id="267" r:id="rId14"/>
    <p:sldId id="291" r:id="rId15"/>
    <p:sldId id="290" r:id="rId16"/>
    <p:sldId id="292" r:id="rId17"/>
    <p:sldId id="293" r:id="rId18"/>
    <p:sldId id="306" r:id="rId19"/>
    <p:sldId id="274" r:id="rId20"/>
    <p:sldId id="281" r:id="rId21"/>
    <p:sldId id="307" r:id="rId22"/>
    <p:sldId id="285" r:id="rId23"/>
    <p:sldId id="294" r:id="rId24"/>
    <p:sldId id="308" r:id="rId25"/>
    <p:sldId id="303" r:id="rId26"/>
    <p:sldId id="297" r:id="rId27"/>
    <p:sldId id="300" r:id="rId28"/>
    <p:sldId id="302" r:id="rId29"/>
    <p:sldId id="3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0"/>
    <p:restoredTop sz="93624"/>
  </p:normalViewPr>
  <p:slideViewPr>
    <p:cSldViewPr snapToGrid="0" snapToObjects="1">
      <p:cViewPr>
        <p:scale>
          <a:sx n="86" d="100"/>
          <a:sy n="86" d="100"/>
        </p:scale>
        <p:origin x="472" y="-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6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AA12-74FE-8040-BBBB-76A8EA38EE8B}" type="datetimeFigureOut">
              <a:rPr lang="sv-SE" smtClean="0"/>
              <a:t>2017-06-25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00F4E-01A6-7348-8ED1-76AD5597E5D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62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63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00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094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193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296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12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598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55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46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81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40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883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Stress: </a:t>
            </a:r>
            <a:r>
              <a:rPr lang="sv-SE" dirty="0" err="1" smtClean="0"/>
              <a:t>this</a:t>
            </a:r>
            <a:r>
              <a:rPr lang="sv-SE" dirty="0" smtClean="0"/>
              <a:t> is not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  <a:r>
              <a:rPr lang="sv-SE" dirty="0" err="1" smtClean="0"/>
              <a:t>therapy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766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3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again: the metaphor can only be analyzed in the context of it's use. Could "mean" many different</a:t>
            </a:r>
            <a:r>
              <a:rPr lang="en-US" baseline="0" dirty="0" smtClean="0"/>
              <a:t> things</a:t>
            </a:r>
          </a:p>
          <a:p>
            <a:r>
              <a:rPr lang="en-US" baseline="0" dirty="0" smtClean="0"/>
              <a:t>In this context: part of ABC analysis, the link between B and C</a:t>
            </a:r>
          </a:p>
          <a:p>
            <a:r>
              <a:rPr lang="en-US" baseline="0" dirty="0" smtClean="0"/>
              <a:t>The therapist is guided by the first principle for training psychological flexibility. </a:t>
            </a:r>
          </a:p>
          <a:p>
            <a:r>
              <a:rPr lang="en-US" baseline="0" dirty="0" smtClean="0"/>
              <a:t>Watches for signs of co-creation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Back to earlier slide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325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Remind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baseline="0" dirty="0" smtClean="0"/>
              <a:t> workshop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91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6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r>
              <a:rPr lang="sv-SE" baseline="0" dirty="0" err="1" smtClean="0"/>
              <a:t>She</a:t>
            </a:r>
            <a:r>
              <a:rPr lang="sv-SE" baseline="0" dirty="0" smtClean="0"/>
              <a:t> is a </a:t>
            </a:r>
            <a:r>
              <a:rPr lang="sv-SE" baseline="0" dirty="0" err="1" smtClean="0"/>
              <a:t>rising</a:t>
            </a:r>
            <a:r>
              <a:rPr lang="sv-SE" baseline="0" dirty="0" smtClean="0"/>
              <a:t> star</a:t>
            </a:r>
          </a:p>
          <a:p>
            <a:r>
              <a:rPr lang="sv-SE" baseline="0" dirty="0" smtClean="0"/>
              <a:t>Peter and Louise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like </a:t>
            </a:r>
            <a:r>
              <a:rPr lang="sv-SE" baseline="0" dirty="0" err="1" smtClean="0"/>
              <a:t>night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day</a:t>
            </a:r>
            <a:endParaRPr lang="sv-SE" baseline="0" dirty="0" smtClean="0"/>
          </a:p>
          <a:p>
            <a:r>
              <a:rPr lang="sv-SE" baseline="0" dirty="0" smtClean="0"/>
              <a:t>The bus </a:t>
            </a:r>
            <a:r>
              <a:rPr lang="sv-SE" baseline="0" dirty="0" err="1" smtClean="0"/>
              <a:t>metaphor</a:t>
            </a:r>
            <a:endParaRPr lang="sv-SE" baseline="0" dirty="0" smtClean="0"/>
          </a:p>
          <a:p>
            <a:r>
              <a:rPr lang="sv-SE" baseline="0" dirty="0" err="1" smtClean="0"/>
              <a:t>Your</a:t>
            </a:r>
            <a:r>
              <a:rPr lang="sv-SE" baseline="0" dirty="0" smtClean="0"/>
              <a:t> mind is a </a:t>
            </a:r>
            <a:r>
              <a:rPr lang="sv-SE" baseline="0" dirty="0" err="1" smtClean="0"/>
              <a:t>talking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machine</a:t>
            </a:r>
            <a:endParaRPr lang="sv-SE" baseline="0" dirty="0" smtClean="0"/>
          </a:p>
          <a:p>
            <a:r>
              <a:rPr lang="sv-SE" baseline="0" dirty="0" err="1" smtClean="0"/>
              <a:t>We'll</a:t>
            </a:r>
            <a:r>
              <a:rPr lang="sv-SE" baseline="0" dirty="0" smtClean="0"/>
              <a:t> come back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RFT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5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82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62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0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43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80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763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17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001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01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 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910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152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7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4A86-3D52-F94D-90E4-D40A549C7098}" type="datetime1">
              <a:rPr lang="sv-SE" smtClean="0"/>
              <a:pPr/>
              <a:t>2017-06-25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245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6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1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63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4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1" r:id="rId16"/>
    <p:sldLayoutId id="2147484422" r:id="rId17"/>
    <p:sldLayoutId id="2147484423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79498" y="3026757"/>
            <a:ext cx="6108101" cy="112602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				METAPHOR  </a:t>
            </a:r>
            <a:br>
              <a:rPr lang="sv-SE" dirty="0" smtClean="0"/>
            </a:br>
            <a:r>
              <a:rPr lang="sv-SE" dirty="0" smtClean="0"/>
              <a:t>			  </a:t>
            </a:r>
            <a:r>
              <a:rPr lang="sv-SE" sz="3000" dirty="0"/>
              <a:t>From science to </a:t>
            </a:r>
            <a:r>
              <a:rPr lang="sv-SE" sz="3000" dirty="0" err="1"/>
              <a:t>psychotherapy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34242" y="4152781"/>
            <a:ext cx="7681781" cy="838265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Niklas Törneke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2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b="1" dirty="0"/>
              <a:t>Recent </a:t>
            </a:r>
            <a:r>
              <a:rPr lang="sv-SE" sz="2700" b="1" dirty="0" err="1"/>
              <a:t>linguistic</a:t>
            </a:r>
            <a:r>
              <a:rPr lang="sv-SE" sz="2700" b="1" dirty="0"/>
              <a:t> </a:t>
            </a:r>
            <a:r>
              <a:rPr lang="sv-SE" sz="2700" b="1" dirty="0" err="1"/>
              <a:t>critique</a:t>
            </a:r>
            <a:r>
              <a:rPr lang="sv-SE" sz="2700" b="1" dirty="0"/>
              <a:t> </a:t>
            </a:r>
            <a:r>
              <a:rPr lang="sv-SE" sz="2700" b="1" dirty="0" err="1"/>
              <a:t>of</a:t>
            </a:r>
            <a:r>
              <a:rPr lang="sv-SE" sz="2700" b="1" dirty="0"/>
              <a:t> the </a:t>
            </a:r>
            <a:r>
              <a:rPr lang="sv-SE" sz="2700" b="1" dirty="0" err="1"/>
              <a:t>theory</a:t>
            </a:r>
            <a:r>
              <a:rPr lang="sv-SE" sz="2700" b="1" dirty="0"/>
              <a:t> </a:t>
            </a:r>
            <a:r>
              <a:rPr lang="sv-SE" sz="2700" b="1" dirty="0" err="1"/>
              <a:t>of</a:t>
            </a:r>
            <a:r>
              <a:rPr lang="sv-SE" sz="2700" b="1" dirty="0"/>
              <a:t> </a:t>
            </a:r>
            <a:r>
              <a:rPr lang="sv-SE" sz="2700" b="1" dirty="0" err="1"/>
              <a:t>conceptual</a:t>
            </a:r>
            <a:r>
              <a:rPr lang="sv-SE" sz="2700" b="1" dirty="0"/>
              <a:t> </a:t>
            </a:r>
            <a:r>
              <a:rPr lang="sv-SE" sz="2700" b="1" dirty="0" err="1"/>
              <a:t>metaphors</a:t>
            </a:r>
            <a:endParaRPr lang="sv-SE" sz="27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Using</a:t>
            </a:r>
            <a:r>
              <a:rPr lang="sv-SE" dirty="0" smtClean="0"/>
              <a:t> a </a:t>
            </a:r>
            <a:r>
              <a:rPr lang="sv-SE" dirty="0" err="1" smtClean="0"/>
              <a:t>metaphor</a:t>
            </a:r>
            <a:r>
              <a:rPr lang="sv-SE" dirty="0" smtClean="0"/>
              <a:t> is </a:t>
            </a:r>
            <a:r>
              <a:rPr lang="sv-SE" dirty="0" err="1" smtClean="0"/>
              <a:t>always</a:t>
            </a:r>
            <a:r>
              <a:rPr lang="sv-SE" dirty="0" smtClean="0"/>
              <a:t> an </a:t>
            </a:r>
            <a:r>
              <a:rPr lang="sv-SE" dirty="0" err="1" smtClean="0"/>
              <a:t>act</a:t>
            </a:r>
            <a:r>
              <a:rPr lang="sv-SE" dirty="0" smtClean="0"/>
              <a:t> in </a:t>
            </a:r>
            <a:r>
              <a:rPr lang="sv-SE" dirty="0" err="1" smtClean="0"/>
              <a:t>context</a:t>
            </a:r>
            <a:r>
              <a:rPr lang="sv-SE" dirty="0" smtClean="0"/>
              <a:t>. </a:t>
            </a:r>
            <a:r>
              <a:rPr lang="sv-SE" dirty="0" err="1" smtClean="0"/>
              <a:t>Focusing</a:t>
            </a:r>
            <a:r>
              <a:rPr lang="sv-SE" dirty="0" smtClean="0"/>
              <a:t> on </a:t>
            </a:r>
            <a:r>
              <a:rPr lang="sv-SE" dirty="0" err="1" smtClean="0"/>
              <a:t>conceptual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(</a:t>
            </a:r>
            <a:r>
              <a:rPr lang="sv-SE" dirty="0" err="1" smtClean="0"/>
              <a:t>rather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actual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) has the risk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missing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obvious</a:t>
            </a:r>
            <a:r>
              <a:rPr lang="sv-SE" dirty="0" smtClean="0"/>
              <a:t> </a:t>
            </a:r>
            <a:r>
              <a:rPr lang="sv-SE" dirty="0" err="1" smtClean="0"/>
              <a:t>fact</a:t>
            </a:r>
            <a:r>
              <a:rPr lang="sv-SE" dirty="0" smtClean="0"/>
              <a:t>.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to </a:t>
            </a:r>
            <a:r>
              <a:rPr lang="sv-SE" dirty="0" err="1" smtClean="0"/>
              <a:t>analyze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in the </a:t>
            </a:r>
            <a:r>
              <a:rPr lang="sv-SE" dirty="0" err="1" smtClean="0"/>
              <a:t>context</a:t>
            </a:r>
            <a:r>
              <a:rPr lang="sv-SE" dirty="0" smtClean="0"/>
              <a:t> in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.</a:t>
            </a:r>
          </a:p>
          <a:p>
            <a:r>
              <a:rPr lang="sv-SE" dirty="0" smtClean="0"/>
              <a:t>Cornelia Müller (2008) </a:t>
            </a:r>
            <a:r>
              <a:rPr lang="sv-SE" i="1" dirty="0" err="1" smtClean="0"/>
              <a:t>Metaphors</a:t>
            </a:r>
            <a:r>
              <a:rPr lang="sv-SE" i="1" dirty="0" smtClean="0"/>
              <a:t> </a:t>
            </a:r>
            <a:r>
              <a:rPr lang="sv-SE" i="1" dirty="0" err="1" smtClean="0"/>
              <a:t>dead</a:t>
            </a:r>
            <a:r>
              <a:rPr lang="sv-SE" i="1" dirty="0" smtClean="0"/>
              <a:t> and </a:t>
            </a:r>
            <a:r>
              <a:rPr lang="sv-SE" i="1" dirty="0" err="1" smtClean="0"/>
              <a:t>alive</a:t>
            </a:r>
            <a:r>
              <a:rPr lang="sv-SE" i="1" dirty="0" smtClean="0"/>
              <a:t>, </a:t>
            </a:r>
            <a:r>
              <a:rPr lang="sv-SE" i="1" dirty="0" err="1" smtClean="0"/>
              <a:t>sleeping</a:t>
            </a:r>
            <a:r>
              <a:rPr lang="sv-SE" i="1" dirty="0" smtClean="0"/>
              <a:t> and </a:t>
            </a:r>
            <a:r>
              <a:rPr lang="sv-SE" i="1" dirty="0" err="1" smtClean="0"/>
              <a:t>waking</a:t>
            </a:r>
            <a:r>
              <a:rPr lang="sv-SE" i="1" dirty="0" smtClean="0"/>
              <a:t>. A </a:t>
            </a:r>
            <a:r>
              <a:rPr lang="sv-SE" i="1" dirty="0" err="1" smtClean="0"/>
              <a:t>dynamic</a:t>
            </a:r>
            <a:r>
              <a:rPr lang="sv-SE" i="1" dirty="0" smtClean="0"/>
              <a:t> </a:t>
            </a:r>
            <a:r>
              <a:rPr lang="sv-SE" i="1" dirty="0" err="1" smtClean="0"/>
              <a:t>view</a:t>
            </a:r>
            <a:endParaRPr lang="sv-SE" i="1" dirty="0" smtClean="0"/>
          </a:p>
          <a:p>
            <a:r>
              <a:rPr lang="en-US" dirty="0"/>
              <a:t>Steen, G. J. (2011) The contemporary theory of metaphor – now new and </a:t>
            </a:r>
            <a:r>
              <a:rPr lang="en-US" dirty="0" smtClean="0"/>
              <a:t>improved</a:t>
            </a:r>
            <a:r>
              <a:rPr lang="en-US" dirty="0"/>
              <a:t>. </a:t>
            </a:r>
            <a:r>
              <a:rPr lang="en-US" i="1" dirty="0"/>
              <a:t>Review of Cognitive Linguistics, 9:1</a:t>
            </a:r>
            <a:r>
              <a:rPr lang="en-US" dirty="0"/>
              <a:t>, 26-64</a:t>
            </a:r>
            <a:r>
              <a:rPr lang="sv-SE" dirty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58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town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Addison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Lera Boroditsky</a:t>
            </a:r>
          </a:p>
          <a:p>
            <a:r>
              <a:rPr lang="sv-SE" dirty="0" err="1" smtClean="0"/>
              <a:t>Crime</a:t>
            </a:r>
            <a:r>
              <a:rPr lang="sv-SE" dirty="0" smtClean="0"/>
              <a:t> is like a </a:t>
            </a:r>
            <a:r>
              <a:rPr lang="sv-SE" b="1" i="1" dirty="0" err="1" smtClean="0"/>
              <a:t>beast</a:t>
            </a:r>
            <a:r>
              <a:rPr lang="sv-SE" dirty="0" smtClean="0"/>
              <a:t>, </a:t>
            </a:r>
            <a:r>
              <a:rPr lang="sv-SE" dirty="0" err="1" smtClean="0"/>
              <a:t>versus</a:t>
            </a:r>
            <a:r>
              <a:rPr lang="sv-SE" dirty="0" smtClean="0"/>
              <a:t> </a:t>
            </a:r>
            <a:r>
              <a:rPr lang="sv-SE" dirty="0" err="1"/>
              <a:t>c</a:t>
            </a:r>
            <a:r>
              <a:rPr lang="sv-SE" dirty="0" err="1" smtClean="0"/>
              <a:t>rime</a:t>
            </a:r>
            <a:r>
              <a:rPr lang="sv-SE" dirty="0" smtClean="0"/>
              <a:t> is like a </a:t>
            </a:r>
            <a:r>
              <a:rPr lang="sv-SE" b="1" i="1" dirty="0" smtClean="0"/>
              <a:t>virus</a:t>
            </a:r>
          </a:p>
          <a:p>
            <a:r>
              <a:rPr lang="sv-SE" dirty="0" smtClean="0"/>
              <a:t>Solutions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law</a:t>
            </a:r>
            <a:r>
              <a:rPr lang="sv-SE" dirty="0" smtClean="0"/>
              <a:t> </a:t>
            </a:r>
            <a:r>
              <a:rPr lang="sv-SE" dirty="0" err="1" smtClean="0"/>
              <a:t>enforcement</a:t>
            </a:r>
            <a:r>
              <a:rPr lang="sv-SE" dirty="0" smtClean="0"/>
              <a:t> (</a:t>
            </a:r>
            <a:r>
              <a:rPr lang="sv-SE" dirty="0" err="1" smtClean="0"/>
              <a:t>police</a:t>
            </a:r>
            <a:r>
              <a:rPr lang="sv-SE" dirty="0" smtClean="0"/>
              <a:t> force, </a:t>
            </a:r>
            <a:r>
              <a:rPr lang="sv-SE" dirty="0" err="1" smtClean="0"/>
              <a:t>penalties</a:t>
            </a:r>
            <a:r>
              <a:rPr lang="sv-SE" dirty="0" smtClean="0"/>
              <a:t>), </a:t>
            </a:r>
            <a:r>
              <a:rPr lang="sv-SE" dirty="0" err="1" smtClean="0"/>
              <a:t>versus</a:t>
            </a:r>
            <a:r>
              <a:rPr lang="sv-SE" dirty="0" smtClean="0"/>
              <a:t> </a:t>
            </a:r>
            <a:r>
              <a:rPr lang="sv-SE" dirty="0" err="1" smtClean="0"/>
              <a:t>investigating</a:t>
            </a:r>
            <a:r>
              <a:rPr lang="sv-SE" dirty="0" smtClean="0"/>
              <a:t> the </a:t>
            </a:r>
            <a:r>
              <a:rPr lang="sv-SE" dirty="0" err="1" smtClean="0"/>
              <a:t>underlying</a:t>
            </a:r>
            <a:r>
              <a:rPr lang="sv-SE" dirty="0" smtClean="0"/>
              <a:t> cause </a:t>
            </a:r>
            <a:r>
              <a:rPr lang="sv-SE" dirty="0" err="1" smtClean="0"/>
              <a:t>of</a:t>
            </a:r>
            <a:r>
              <a:rPr lang="sv-SE" dirty="0" smtClean="0"/>
              <a:t> the problem (</a:t>
            </a:r>
            <a:r>
              <a:rPr lang="sv-SE" dirty="0" err="1" smtClean="0"/>
              <a:t>economy</a:t>
            </a:r>
            <a:r>
              <a:rPr lang="sv-SE" dirty="0" smtClean="0"/>
              <a:t>, </a:t>
            </a:r>
            <a:r>
              <a:rPr lang="sv-SE" dirty="0" err="1" smtClean="0"/>
              <a:t>education</a:t>
            </a:r>
            <a:r>
              <a:rPr lang="sv-SE" dirty="0" smtClean="0"/>
              <a:t>)</a:t>
            </a:r>
          </a:p>
          <a:p>
            <a:r>
              <a:rPr lang="en-US" dirty="0" err="1"/>
              <a:t>Thibodeau</a:t>
            </a:r>
            <a:r>
              <a:rPr lang="en-US" dirty="0"/>
              <a:t>, P. H. &amp; </a:t>
            </a:r>
            <a:r>
              <a:rPr lang="en-US" dirty="0" err="1"/>
              <a:t>Boroditsky</a:t>
            </a:r>
            <a:r>
              <a:rPr lang="en-US" dirty="0"/>
              <a:t>, L. (2013). Natural language metaphors covertly influence reasoning. </a:t>
            </a:r>
            <a:r>
              <a:rPr lang="sv-SE" dirty="0" err="1"/>
              <a:t>PLoS</a:t>
            </a:r>
            <a:r>
              <a:rPr lang="sv-SE" dirty="0"/>
              <a:t> ONE 8(1): e52961. doi:10.1371/journal.pone.005296 </a:t>
            </a:r>
          </a:p>
        </p:txBody>
      </p:sp>
    </p:spTree>
    <p:extLst>
      <p:ext uri="{BB962C8B-B14F-4D97-AF65-F5344CB8AC3E}">
        <p14:creationId xmlns:p14="http://schemas.microsoft.com/office/powerpoint/2010/main" val="1118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 RFT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Relational</a:t>
            </a:r>
            <a:r>
              <a:rPr lang="sv-SE" dirty="0" smtClean="0"/>
              <a:t> </a:t>
            </a:r>
            <a:r>
              <a:rPr lang="sv-SE" dirty="0" err="1" smtClean="0"/>
              <a:t>frame</a:t>
            </a:r>
            <a:r>
              <a:rPr lang="sv-SE" dirty="0" smtClean="0"/>
              <a:t> </a:t>
            </a:r>
            <a:r>
              <a:rPr lang="sv-SE" dirty="0" err="1" smtClean="0"/>
              <a:t>theory</a:t>
            </a:r>
            <a:r>
              <a:rPr lang="sv-SE" dirty="0" smtClean="0"/>
              <a:t>: the </a:t>
            </a:r>
            <a:r>
              <a:rPr lang="sv-SE" dirty="0" err="1" smtClean="0"/>
              <a:t>behavior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i="1" dirty="0" err="1" smtClean="0"/>
              <a:t>relating</a:t>
            </a:r>
            <a:r>
              <a:rPr lang="sv-SE" dirty="0" smtClean="0"/>
              <a:t> is at the </a:t>
            </a:r>
            <a:r>
              <a:rPr lang="sv-SE" dirty="0" err="1" smtClean="0"/>
              <a:t>root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and </a:t>
            </a:r>
            <a:r>
              <a:rPr lang="sv-SE" dirty="0" err="1" smtClean="0"/>
              <a:t>cognition</a:t>
            </a:r>
            <a:endParaRPr lang="sv-SE" dirty="0" smtClean="0"/>
          </a:p>
          <a:p>
            <a:r>
              <a:rPr lang="sv-SE" dirty="0" err="1" smtClean="0"/>
              <a:t>Relating</a:t>
            </a:r>
            <a:r>
              <a:rPr lang="sv-SE" dirty="0" smtClean="0"/>
              <a:t> </a:t>
            </a:r>
            <a:r>
              <a:rPr lang="sv-SE" dirty="0" err="1" smtClean="0"/>
              <a:t>phenomena</a:t>
            </a:r>
            <a:r>
              <a:rPr lang="sv-SE" dirty="0" smtClean="0"/>
              <a:t> (stimuli, events, </a:t>
            </a:r>
            <a:r>
              <a:rPr lang="sv-SE" dirty="0" err="1" smtClean="0"/>
              <a:t>objects</a:t>
            </a:r>
            <a:r>
              <a:rPr lang="sv-SE" dirty="0" smtClean="0"/>
              <a:t>) under the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arbitrary</a:t>
            </a:r>
            <a:r>
              <a:rPr lang="sv-SE" dirty="0" smtClean="0"/>
              <a:t> </a:t>
            </a:r>
            <a:r>
              <a:rPr lang="sv-SE" dirty="0" err="1" smtClean="0"/>
              <a:t>contextual</a:t>
            </a:r>
            <a:r>
              <a:rPr lang="sv-SE" dirty="0" smtClean="0"/>
              <a:t> </a:t>
            </a:r>
            <a:r>
              <a:rPr lang="sv-SE" dirty="0" err="1" smtClean="0"/>
              <a:t>cues</a:t>
            </a:r>
            <a:endParaRPr lang="sv-SE" dirty="0" smtClean="0"/>
          </a:p>
          <a:p>
            <a:r>
              <a:rPr lang="sv-SE" dirty="0" err="1" smtClean="0"/>
              <a:t>Metaphor</a:t>
            </a:r>
            <a:r>
              <a:rPr lang="sv-SE" dirty="0" smtClean="0"/>
              <a:t>: </a:t>
            </a:r>
            <a:r>
              <a:rPr lang="sv-SE" dirty="0" err="1" smtClean="0"/>
              <a:t>relating</a:t>
            </a:r>
            <a:r>
              <a:rPr lang="sv-SE" dirty="0" smtClean="0"/>
              <a:t> relations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9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938387" y="482915"/>
            <a:ext cx="8271929" cy="1322944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smtClean="0"/>
              <a:t>Peter and Louise are </a:t>
            </a:r>
            <a:r>
              <a:rPr lang="en-US" smtClean="0"/>
              <a:t>like night and day”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14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551505" y="3138105"/>
            <a:ext cx="29258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773778" y="2421352"/>
            <a:ext cx="2481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81972" y="3694690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Louise                             		   </a:t>
            </a:r>
            <a:r>
              <a:rPr lang="en-US" sz="3200" dirty="0" smtClean="0"/>
              <a:t> Day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438400" y="1826182"/>
            <a:ext cx="757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Peter		                               </a:t>
            </a:r>
            <a:r>
              <a:rPr lang="en-US" sz="3200" dirty="0" smtClean="0"/>
              <a:t>Night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								  Source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846046" y="279068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Dissimilarity</a:t>
            </a:r>
            <a:endParaRPr lang="en-US" dirty="0"/>
          </a:p>
        </p:txBody>
      </p:sp>
      <p:sp>
        <p:nvSpPr>
          <p:cNvPr id="16" name="textruta 15"/>
          <p:cNvSpPr txBox="1"/>
          <p:nvPr/>
        </p:nvSpPr>
        <p:spPr>
          <a:xfrm>
            <a:off x="1910298" y="283685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Dissimilarity</a:t>
            </a:r>
            <a:endParaRPr lang="en-US" dirty="0"/>
          </a:p>
        </p:txBody>
      </p:sp>
      <p:sp>
        <p:nvSpPr>
          <p:cNvPr id="17" name="textruta 16"/>
          <p:cNvSpPr txBox="1"/>
          <p:nvPr/>
        </p:nvSpPr>
        <p:spPr>
          <a:xfrm>
            <a:off x="4995064" y="3694690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15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420288" y="441978"/>
            <a:ext cx="9636917" cy="1322944"/>
          </a:xfrm>
        </p:spPr>
        <p:txBody>
          <a:bodyPr>
            <a:normAutofit fontScale="90000"/>
          </a:bodyPr>
          <a:lstStyle/>
          <a:p>
            <a:r>
              <a:rPr lang="en-US" smtClean="0"/>
              <a:t>“</a:t>
            </a:r>
            <a:r>
              <a:rPr lang="en-US" dirty="0" smtClean="0"/>
              <a:t>Peter and Louise are like two peas in a pod</a:t>
            </a:r>
            <a:r>
              <a:rPr lang="en-US" dirty="0"/>
              <a:t>”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15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444236" y="3109680"/>
            <a:ext cx="30117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465747" y="2435924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dirty="0"/>
              <a:t>Same as (</a:t>
            </a:r>
            <a:r>
              <a:rPr lang="en-US"/>
              <a:t>coordination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21580" y="3814537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Louise           </a:t>
            </a:r>
            <a:r>
              <a:rPr lang="en-US" sz="2400" dirty="0"/>
              <a:t> </a:t>
            </a:r>
            <a:r>
              <a:rPr lang="en-US" sz="3200" dirty="0"/>
              <a:t>                 		    </a:t>
            </a:r>
            <a:r>
              <a:rPr lang="en-US" sz="3200" dirty="0" smtClean="0"/>
              <a:t> Pea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438400" y="1826182"/>
            <a:ext cx="757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Peter		                                </a:t>
            </a:r>
            <a:r>
              <a:rPr lang="en-US" sz="3200" dirty="0" smtClean="0"/>
              <a:t> Pea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>
                <a:ln>
                  <a:solidFill>
                    <a:srgbClr val="000090"/>
                  </a:solidFill>
                </a:ln>
              </a:rPr>
              <a:t>  </a:t>
            </a:r>
            <a:r>
              <a:rPr lang="en-US" sz="4000" b="1" i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</a:t>
            </a:r>
            <a:r>
              <a:rPr lang="en-US" sz="4000" b="1" i="1" dirty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</a:rPr>
              <a:t>	</a:t>
            </a:r>
            <a:r>
              <a:rPr lang="en-US" sz="5400" b="1" i="1" dirty="0"/>
              <a:t>						</a:t>
            </a:r>
            <a:r>
              <a:rPr lang="en-US" sz="5400" b="1" i="1"/>
              <a:t>    </a:t>
            </a:r>
            <a:r>
              <a:rPr lang="en-US" sz="4000" b="1" i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Source</a:t>
            </a:r>
            <a:endParaRPr lang="en-US" sz="4000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656100" y="286911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021581" y="294056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Similarity</a:t>
            </a:r>
          </a:p>
        </p:txBody>
      </p:sp>
    </p:spTree>
    <p:extLst>
      <p:ext uri="{BB962C8B-B14F-4D97-AF65-F5344CB8AC3E}">
        <p14:creationId xmlns:p14="http://schemas.microsoft.com/office/powerpoint/2010/main" val="15952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153552" y="436704"/>
            <a:ext cx="9743046" cy="1322944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smtClean="0"/>
              <a:t>Peter and Louise are like cats and dogs</a:t>
            </a:r>
            <a:r>
              <a:rPr lang="en-US" dirty="0"/>
              <a:t>”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16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551505" y="3138105"/>
            <a:ext cx="29258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773778" y="2421352"/>
            <a:ext cx="2481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81972" y="3694690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Louise                             		   </a:t>
            </a:r>
            <a:r>
              <a:rPr lang="en-US" sz="3200" dirty="0" smtClean="0"/>
              <a:t>Dogs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438400" y="1826182"/>
            <a:ext cx="757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Peter		                                </a:t>
            </a:r>
            <a:r>
              <a:rPr lang="en-US" sz="3200" dirty="0" smtClean="0"/>
              <a:t>Cats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								  Source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846046" y="2790685"/>
            <a:ext cx="114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</a:t>
            </a:r>
          </a:p>
          <a:p>
            <a:r>
              <a:rPr lang="en-US" dirty="0"/>
              <a:t>of conflict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910298" y="2836851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</a:t>
            </a:r>
          </a:p>
          <a:p>
            <a:r>
              <a:rPr lang="en-US" dirty="0"/>
              <a:t>of conflict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995064" y="3694690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938387" y="482915"/>
            <a:ext cx="8271929" cy="1322944"/>
          </a:xfrm>
        </p:spPr>
        <p:txBody>
          <a:bodyPr>
            <a:normAutofit/>
          </a:bodyPr>
          <a:lstStyle/>
          <a:p>
            <a:r>
              <a:rPr lang="en-US" dirty="0" smtClean="0"/>
              <a:t>“My thinking is a machine”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17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 rot="5400000">
            <a:off x="3068596" y="3100744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rot="5400000">
            <a:off x="7917176" y="3159752"/>
            <a:ext cx="914400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551505" y="3138105"/>
            <a:ext cx="2925801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773778" y="2421352"/>
            <a:ext cx="2481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2081972" y="3694690"/>
            <a:ext cx="8446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</a:t>
            </a:r>
            <a:r>
              <a:rPr lang="en-US" sz="3200" dirty="0" smtClean="0"/>
              <a:t>  Me                             </a:t>
            </a:r>
            <a:r>
              <a:rPr lang="en-US" sz="3200" dirty="0"/>
              <a:t>		   </a:t>
            </a:r>
            <a:r>
              <a:rPr lang="en-US" sz="3200" dirty="0" smtClean="0"/>
              <a:t>  Me</a:t>
            </a:r>
            <a:endParaRPr lang="en-US" sz="3200" dirty="0"/>
          </a:p>
        </p:txBody>
      </p:sp>
      <p:sp>
        <p:nvSpPr>
          <p:cNvPr id="38" name="textruta 37"/>
          <p:cNvSpPr txBox="1"/>
          <p:nvPr/>
        </p:nvSpPr>
        <p:spPr>
          <a:xfrm>
            <a:off x="2081972" y="1826182"/>
            <a:ext cx="792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</a:t>
            </a:r>
            <a:r>
              <a:rPr lang="en-US" sz="3200" dirty="0" smtClean="0"/>
              <a:t>My thoughts</a:t>
            </a:r>
            <a:r>
              <a:rPr lang="en-US" sz="3200" dirty="0"/>
              <a:t>	                            </a:t>
            </a:r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								  Source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692352" y="2904926"/>
            <a:ext cx="19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of distance</a:t>
            </a:r>
            <a:endParaRPr lang="en-US" dirty="0"/>
          </a:p>
        </p:txBody>
      </p:sp>
      <p:sp>
        <p:nvSpPr>
          <p:cNvPr id="16" name="textruta 15"/>
          <p:cNvSpPr txBox="1"/>
          <p:nvPr/>
        </p:nvSpPr>
        <p:spPr>
          <a:xfrm>
            <a:off x="1161563" y="2948327"/>
            <a:ext cx="19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of distance</a:t>
            </a:r>
            <a:endParaRPr lang="en-US" dirty="0"/>
          </a:p>
        </p:txBody>
      </p:sp>
      <p:sp>
        <p:nvSpPr>
          <p:cNvPr id="17" name="textruta 16"/>
          <p:cNvSpPr txBox="1"/>
          <p:nvPr/>
        </p:nvSpPr>
        <p:spPr>
          <a:xfrm>
            <a:off x="4995064" y="3694690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Clinical research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6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r>
              <a:rPr lang="sv-SE" dirty="0" smtClean="0"/>
              <a:t> from </a:t>
            </a:r>
            <a:r>
              <a:rPr lang="sv-SE" dirty="0" err="1" smtClean="0"/>
              <a:t>clinical</a:t>
            </a:r>
            <a:r>
              <a:rPr lang="sv-SE" dirty="0" smtClean="0"/>
              <a:t> research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amount </a:t>
            </a:r>
            <a:r>
              <a:rPr lang="en-GB" dirty="0"/>
              <a:t>of metaphors used does not seem </a:t>
            </a:r>
            <a:r>
              <a:rPr lang="en-GB" dirty="0" smtClean="0"/>
              <a:t>to be a </a:t>
            </a:r>
            <a:r>
              <a:rPr lang="en-GB" dirty="0"/>
              <a:t>significant aspect of </a:t>
            </a:r>
            <a:r>
              <a:rPr lang="en-GB" dirty="0" smtClean="0"/>
              <a:t>successful therapeutic </a:t>
            </a:r>
            <a:r>
              <a:rPr lang="en-GB" dirty="0"/>
              <a:t>dialogue </a:t>
            </a:r>
            <a:endParaRPr lang="en-GB" dirty="0" smtClean="0"/>
          </a:p>
          <a:p>
            <a:r>
              <a:rPr lang="en-GB" dirty="0" smtClean="0"/>
              <a:t>If a metaphor is generated by the therapist or patient does not seem to predict if the metaphor will be helpful or not.</a:t>
            </a:r>
          </a:p>
          <a:p>
            <a:r>
              <a:rPr lang="en-GB" dirty="0"/>
              <a:t>T</a:t>
            </a:r>
            <a:r>
              <a:rPr lang="en-GB" dirty="0" smtClean="0"/>
              <a:t>he degree of collaboration </a:t>
            </a:r>
            <a:r>
              <a:rPr lang="en-GB" dirty="0"/>
              <a:t>between therapist and patient </a:t>
            </a:r>
            <a:r>
              <a:rPr lang="en-GB" dirty="0" smtClean="0"/>
              <a:t>in the use of a particular metaphor seems to correlate with successful therapy.</a:t>
            </a:r>
          </a:p>
          <a:p>
            <a:r>
              <a:rPr lang="sv-SE" dirty="0" smtClean="0"/>
              <a:t>Problems </a:t>
            </a:r>
            <a:r>
              <a:rPr lang="sv-SE" dirty="0" err="1" smtClean="0"/>
              <a:t>of</a:t>
            </a:r>
            <a:r>
              <a:rPr lang="sv-SE" dirty="0"/>
              <a:t> </a:t>
            </a:r>
            <a:r>
              <a:rPr lang="sv-SE" dirty="0" smtClean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1393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talk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</a:t>
            </a:r>
            <a:r>
              <a:rPr lang="sv-SE" dirty="0" err="1" smtClean="0"/>
              <a:t>metaphor</a:t>
            </a:r>
            <a:r>
              <a:rPr lang="sv-SE" dirty="0" smtClean="0"/>
              <a:t>?</a:t>
            </a:r>
          </a:p>
          <a:p>
            <a:r>
              <a:rPr lang="sv-SE" dirty="0" err="1" smtClean="0"/>
              <a:t>Metaphor</a:t>
            </a:r>
            <a:r>
              <a:rPr lang="sv-SE" dirty="0" smtClean="0"/>
              <a:t> in modern </a:t>
            </a:r>
            <a:r>
              <a:rPr lang="sv-SE" dirty="0" err="1" smtClean="0"/>
              <a:t>linguistics</a:t>
            </a:r>
            <a:endParaRPr lang="sv-SE" dirty="0" smtClean="0"/>
          </a:p>
          <a:p>
            <a:r>
              <a:rPr lang="sv-SE" dirty="0" smtClean="0"/>
              <a:t>An </a:t>
            </a:r>
            <a:r>
              <a:rPr lang="sv-SE" dirty="0" err="1" smtClean="0"/>
              <a:t>relational</a:t>
            </a:r>
            <a:r>
              <a:rPr lang="sv-SE" dirty="0" smtClean="0"/>
              <a:t> </a:t>
            </a:r>
            <a:r>
              <a:rPr lang="sv-SE" dirty="0" err="1" smtClean="0"/>
              <a:t>frame</a:t>
            </a:r>
            <a:r>
              <a:rPr lang="sv-SE" dirty="0" smtClean="0"/>
              <a:t> </a:t>
            </a:r>
            <a:r>
              <a:rPr lang="sv-SE" dirty="0" err="1" smtClean="0"/>
              <a:t>theory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endParaRPr lang="sv-SE" dirty="0" smtClean="0"/>
          </a:p>
          <a:p>
            <a:r>
              <a:rPr lang="sv-SE" dirty="0" smtClean="0"/>
              <a:t>Clinical research</a:t>
            </a:r>
          </a:p>
          <a:p>
            <a:r>
              <a:rPr lang="sv-SE" dirty="0" smtClean="0"/>
              <a:t>Clinical </a:t>
            </a:r>
            <a:r>
              <a:rPr lang="sv-SE" dirty="0" err="1" smtClean="0"/>
              <a:t>guidelines</a:t>
            </a:r>
            <a:r>
              <a:rPr lang="sv-SE" dirty="0" smtClean="0"/>
              <a:t> for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Research on </a:t>
            </a:r>
            <a:r>
              <a:rPr lang="sv-SE" dirty="0" err="1" smtClean="0"/>
              <a:t>metaphor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: the </a:t>
            </a:r>
            <a:r>
              <a:rPr lang="sv-SE" dirty="0" err="1" smtClean="0"/>
              <a:t>way</a:t>
            </a:r>
            <a:r>
              <a:rPr lang="sv-SE" dirty="0" smtClean="0"/>
              <a:t> forward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”One way to begin thinking about what a contextual approach would entail is to start not with a focus on metaphors, per se, but rather on </a:t>
            </a:r>
            <a:r>
              <a:rPr lang="en-GB" b="1" i="1" u="sng" dirty="0"/>
              <a:t>events of clinical interest </a:t>
            </a:r>
            <a:r>
              <a:rPr lang="en-GB" b="1" dirty="0"/>
              <a:t>…” </a:t>
            </a:r>
            <a:r>
              <a:rPr lang="en-GB" dirty="0" smtClean="0"/>
              <a:t>(Linda McMullen 2008. </a:t>
            </a:r>
            <a:r>
              <a:rPr lang="en-GB" dirty="0"/>
              <a:t>Putting it in context: Metaphor and psychotherapy. In R. W. Gibbs (red.), </a:t>
            </a:r>
            <a:r>
              <a:rPr lang="en-GB" i="1" dirty="0"/>
              <a:t>The Cambridge handbook of metaphor and thought </a:t>
            </a:r>
            <a:r>
              <a:rPr lang="en-GB" dirty="0"/>
              <a:t>(p. 397–411). </a:t>
            </a:r>
            <a:r>
              <a:rPr lang="en-GB" dirty="0" smtClean="0"/>
              <a:t>p</a:t>
            </a:r>
            <a:r>
              <a:rPr lang="en-GB" dirty="0"/>
              <a:t>. 408</a:t>
            </a:r>
            <a:r>
              <a:rPr lang="en-GB" dirty="0" smtClean="0"/>
              <a:t>).)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9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Clinical events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: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3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What</a:t>
            </a:r>
            <a:r>
              <a:rPr lang="sv-SE" dirty="0" smtClean="0"/>
              <a:t> is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dirty="0" smtClean="0"/>
              <a:t>Psychological flexibility is a </a:t>
            </a:r>
            <a:r>
              <a:rPr lang="en-GB" dirty="0" err="1" smtClean="0"/>
              <a:t>behavioral</a:t>
            </a:r>
            <a:r>
              <a:rPr lang="en-GB" dirty="0" smtClean="0"/>
              <a:t> repertoire and it’s essence is about how we interact with our own </a:t>
            </a:r>
            <a:r>
              <a:rPr lang="en-GB" dirty="0" err="1" smtClean="0"/>
              <a:t>behavior</a:t>
            </a:r>
            <a:r>
              <a:rPr lang="en-GB" dirty="0" smtClean="0"/>
              <a:t> (how we respond to our own responding) 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dirty="0" smtClean="0"/>
              <a:t>Why important? Because once humans can relate under the control of arbitrary contextual cues (symbolic generalization) our own responding will be an important part of the context influencing the following </a:t>
            </a:r>
            <a:r>
              <a:rPr lang="en-GB" dirty="0" err="1" smtClean="0"/>
              <a:t>behavior</a:t>
            </a:r>
            <a:r>
              <a:rPr lang="en-GB" dirty="0" smtClean="0"/>
              <a:t> of the same individual.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b="1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i="1" dirty="0" smtClean="0"/>
              <a:t>RFT </a:t>
            </a:r>
            <a:r>
              <a:rPr lang="en-GB" i="1" dirty="0"/>
              <a:t>for clinical practice: Three core strategies in understanding and treating human suffering. </a:t>
            </a:r>
            <a:r>
              <a:rPr lang="en-GB" dirty="0"/>
              <a:t>Törneke, Luciano, Barnes-Holmes &amp; </a:t>
            </a:r>
            <a:r>
              <a:rPr lang="en-GB" dirty="0" smtClean="0"/>
              <a:t>Bond </a:t>
            </a:r>
            <a:r>
              <a:rPr lang="en-GB" dirty="0"/>
              <a:t>(2016). </a:t>
            </a:r>
            <a:r>
              <a:rPr lang="en-GB" dirty="0" smtClean="0"/>
              <a:t>In </a:t>
            </a:r>
            <a:r>
              <a:rPr lang="en-GB" dirty="0" err="1"/>
              <a:t>Zettle</a:t>
            </a:r>
            <a:r>
              <a:rPr lang="en-GB" dirty="0"/>
              <a:t>, </a:t>
            </a:r>
            <a:r>
              <a:rPr lang="en-GB" dirty="0" smtClean="0"/>
              <a:t>Hayes</a:t>
            </a:r>
            <a:r>
              <a:rPr lang="en-GB" dirty="0"/>
              <a:t>, </a:t>
            </a:r>
            <a:r>
              <a:rPr lang="en-GB" dirty="0" smtClean="0"/>
              <a:t>Barnes-Holmes </a:t>
            </a:r>
            <a:r>
              <a:rPr lang="en-GB" dirty="0"/>
              <a:t>&amp; </a:t>
            </a:r>
            <a:r>
              <a:rPr lang="en-GB" dirty="0" err="1" smtClean="0"/>
              <a:t>Biglan</a:t>
            </a:r>
            <a:r>
              <a:rPr lang="en-GB" dirty="0" smtClean="0"/>
              <a:t> </a:t>
            </a:r>
            <a:r>
              <a:rPr lang="en-GB" dirty="0"/>
              <a:t>(ed.), </a:t>
            </a:r>
            <a:r>
              <a:rPr lang="en-GB" i="1" dirty="0"/>
              <a:t>Wiley handbook of contextual </a:t>
            </a:r>
            <a:r>
              <a:rPr lang="en-GB" i="1" dirty="0" err="1"/>
              <a:t>behavioral</a:t>
            </a:r>
            <a:r>
              <a:rPr lang="en-GB" i="1" dirty="0"/>
              <a:t> science</a:t>
            </a:r>
            <a:r>
              <a:rPr lang="en-GB" dirty="0"/>
              <a:t> (p. 254–272</a:t>
            </a:r>
            <a:r>
              <a:rPr lang="en-GB" dirty="0" smtClean="0"/>
              <a:t>)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31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train</a:t>
            </a:r>
            <a:r>
              <a:rPr lang="sv-SE" dirty="0" smtClean="0"/>
              <a:t>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Help the patient discern the relationship between what he does and the problematic consequences he experiences.</a:t>
            </a:r>
            <a:endParaRPr lang="sv-SE" dirty="0"/>
          </a:p>
          <a:p>
            <a:pPr lvl="0"/>
            <a:r>
              <a:rPr lang="en-GB" b="1" dirty="0"/>
              <a:t>Help the patient discern his own </a:t>
            </a:r>
            <a:r>
              <a:rPr lang="en-GB" b="1" dirty="0" smtClean="0"/>
              <a:t>responding (including thoughts</a:t>
            </a:r>
            <a:r>
              <a:rPr lang="en-GB" b="1" dirty="0"/>
              <a:t>, emotions and physical </a:t>
            </a:r>
            <a:r>
              <a:rPr lang="en-GB" b="1" dirty="0" smtClean="0"/>
              <a:t>sensations) </a:t>
            </a:r>
            <a:r>
              <a:rPr lang="en-GB" b="1" dirty="0"/>
              <a:t>by </a:t>
            </a:r>
            <a:r>
              <a:rPr lang="en-GB" b="1" dirty="0" smtClean="0"/>
              <a:t>establishing observational distance </a:t>
            </a:r>
            <a:r>
              <a:rPr lang="en-GB" b="1" dirty="0"/>
              <a:t>to them as they emerge. </a:t>
            </a:r>
            <a:endParaRPr lang="sv-SE" dirty="0"/>
          </a:p>
          <a:p>
            <a:pPr lvl="0"/>
            <a:r>
              <a:rPr lang="en-GB" b="1" dirty="0"/>
              <a:t>Help the patient use this skill to clarify what is important in his life and what would be concrete steps in that direction.</a:t>
            </a:r>
            <a:endParaRPr lang="sv-S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7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in </a:t>
            </a:r>
            <a:r>
              <a:rPr lang="sv-SE" dirty="0" err="1" smtClean="0"/>
              <a:t>therapy</a:t>
            </a:r>
            <a:r>
              <a:rPr lang="sv-SE" dirty="0" smtClean="0"/>
              <a:t> as part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training</a:t>
            </a:r>
            <a:r>
              <a:rPr lang="sv-SE" dirty="0" smtClean="0"/>
              <a:t>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0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Different </a:t>
            </a:r>
            <a:r>
              <a:rPr lang="sv-SE" dirty="0" err="1" smtClean="0"/>
              <a:t>ways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in </a:t>
            </a:r>
            <a:r>
              <a:rPr lang="sv-SE" dirty="0" err="1" smtClean="0"/>
              <a:t>treatment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 smtClean="0"/>
              <a:t>Introduce</a:t>
            </a:r>
            <a:r>
              <a:rPr lang="sv-SE" b="1" dirty="0" smtClean="0"/>
              <a:t> </a:t>
            </a:r>
            <a:r>
              <a:rPr lang="sv-SE" b="1" dirty="0" err="1" smtClean="0"/>
              <a:t>metaphors</a:t>
            </a:r>
            <a:r>
              <a:rPr lang="sv-SE" b="1" dirty="0" smtClean="0"/>
              <a:t> </a:t>
            </a:r>
            <a:r>
              <a:rPr lang="sv-SE" b="1" dirty="0" err="1" smtClean="0"/>
              <a:t>guided</a:t>
            </a:r>
            <a:r>
              <a:rPr lang="sv-SE" b="1" dirty="0" smtClean="0"/>
              <a:t> by the </a:t>
            </a:r>
            <a:r>
              <a:rPr lang="sv-SE" b="1" dirty="0" err="1" smtClean="0"/>
              <a:t>three</a:t>
            </a:r>
            <a:r>
              <a:rPr lang="sv-SE" b="1" dirty="0" smtClean="0"/>
              <a:t> </a:t>
            </a:r>
            <a:r>
              <a:rPr lang="sv-SE" b="1" dirty="0" err="1" smtClean="0"/>
              <a:t>strategies</a:t>
            </a:r>
            <a:r>
              <a:rPr lang="sv-SE" b="1" dirty="0" smtClean="0"/>
              <a:t> for </a:t>
            </a:r>
            <a:r>
              <a:rPr lang="sv-SE" b="1" dirty="0" err="1" smtClean="0"/>
              <a:t>training</a:t>
            </a:r>
            <a:r>
              <a:rPr lang="sv-SE" b="1" dirty="0" smtClean="0"/>
              <a:t> </a:t>
            </a:r>
            <a:r>
              <a:rPr lang="sv-SE" b="1" dirty="0" err="1" smtClean="0"/>
              <a:t>psychological</a:t>
            </a:r>
            <a:r>
              <a:rPr lang="sv-SE" b="1" dirty="0" smtClean="0"/>
              <a:t> </a:t>
            </a:r>
            <a:r>
              <a:rPr lang="sv-SE" b="1" dirty="0" err="1" smtClean="0"/>
              <a:t>flexibility</a:t>
            </a:r>
            <a:endParaRPr lang="sv-SE" b="1" dirty="0" smtClean="0"/>
          </a:p>
          <a:p>
            <a:r>
              <a:rPr lang="sv-SE" b="1" dirty="0" smtClean="0"/>
              <a:t>Catch </a:t>
            </a:r>
            <a:r>
              <a:rPr lang="sv-SE" b="1" dirty="0" err="1" smtClean="0"/>
              <a:t>metaphors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by the </a:t>
            </a:r>
            <a:r>
              <a:rPr lang="sv-SE" b="1" dirty="0" err="1" smtClean="0"/>
              <a:t>client</a:t>
            </a:r>
            <a:r>
              <a:rPr lang="sv-SE" b="1" dirty="0" smtClean="0"/>
              <a:t>, </a:t>
            </a:r>
            <a:r>
              <a:rPr lang="sv-SE" b="1" dirty="0" err="1" smtClean="0"/>
              <a:t>guided</a:t>
            </a:r>
            <a:r>
              <a:rPr lang="sv-SE" b="1" dirty="0" smtClean="0"/>
              <a:t> by the same </a:t>
            </a:r>
            <a:r>
              <a:rPr lang="sv-SE" b="1" dirty="0" err="1" smtClean="0"/>
              <a:t>three</a:t>
            </a:r>
            <a:r>
              <a:rPr lang="sv-SE" b="1" dirty="0" smtClean="0"/>
              <a:t> </a:t>
            </a:r>
            <a:r>
              <a:rPr lang="sv-SE" b="1" dirty="0" err="1" smtClean="0"/>
              <a:t>principles</a:t>
            </a:r>
            <a:endParaRPr lang="sv-SE" b="1" dirty="0" smtClean="0"/>
          </a:p>
          <a:p>
            <a:r>
              <a:rPr lang="sv-SE" b="1" dirty="0" smtClean="0"/>
              <a:t>Co-</a:t>
            </a:r>
            <a:r>
              <a:rPr lang="sv-SE" b="1" dirty="0" err="1" smtClean="0"/>
              <a:t>create</a:t>
            </a:r>
            <a:r>
              <a:rPr lang="sv-SE" b="1" dirty="0" smtClean="0"/>
              <a:t> and </a:t>
            </a:r>
            <a:r>
              <a:rPr lang="sv-SE" b="1" dirty="0" err="1" smtClean="0"/>
              <a:t>develop</a:t>
            </a:r>
            <a:r>
              <a:rPr lang="sv-SE" b="1" dirty="0" smtClean="0"/>
              <a:t> </a:t>
            </a:r>
            <a:r>
              <a:rPr lang="sv-SE" b="1" dirty="0" err="1" smtClean="0"/>
              <a:t>metaphors</a:t>
            </a:r>
            <a:r>
              <a:rPr lang="sv-SE" b="1" dirty="0" smtClean="0"/>
              <a:t> </a:t>
            </a:r>
            <a:r>
              <a:rPr lang="sv-SE" b="1" dirty="0" err="1" smtClean="0"/>
              <a:t>together</a:t>
            </a:r>
            <a:r>
              <a:rPr lang="sv-SE" b="1" dirty="0" smtClean="0"/>
              <a:t> </a:t>
            </a:r>
            <a:r>
              <a:rPr lang="sv-SE" b="1" dirty="0" err="1" smtClean="0"/>
              <a:t>with</a:t>
            </a:r>
            <a:r>
              <a:rPr lang="sv-SE" b="1" dirty="0" smtClean="0"/>
              <a:t> the </a:t>
            </a:r>
            <a:r>
              <a:rPr lang="sv-SE" b="1" dirty="0" err="1" smtClean="0"/>
              <a:t>client</a:t>
            </a:r>
            <a:r>
              <a:rPr lang="sv-SE" b="1" dirty="0" smtClean="0"/>
              <a:t>, </a:t>
            </a:r>
            <a:r>
              <a:rPr lang="sv-SE" b="1" dirty="0" err="1" smtClean="0"/>
              <a:t>guided</a:t>
            </a:r>
            <a:r>
              <a:rPr lang="sv-SE" b="1" dirty="0" smtClean="0"/>
              <a:t> by the same </a:t>
            </a:r>
            <a:r>
              <a:rPr lang="sv-SE" b="1" dirty="0" err="1" smtClean="0"/>
              <a:t>three</a:t>
            </a:r>
            <a:r>
              <a:rPr lang="sv-SE" b="1" dirty="0" smtClean="0"/>
              <a:t> </a:t>
            </a:r>
            <a:r>
              <a:rPr lang="sv-SE" b="1" dirty="0" err="1" smtClean="0"/>
              <a:t>principles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4015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438401" y="269413"/>
            <a:ext cx="7313613" cy="1322944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smtClean="0"/>
              <a:t>You simply parked</a:t>
            </a:r>
            <a:r>
              <a:rPr lang="en-US" dirty="0"/>
              <a:t>”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Törneke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26</a:t>
            </a:fld>
            <a:endParaRPr lang="sv-SE" dirty="0"/>
          </a:p>
        </p:txBody>
      </p:sp>
      <p:cxnSp>
        <p:nvCxnSpPr>
          <p:cNvPr id="24" name="Rak pil 23"/>
          <p:cNvCxnSpPr/>
          <p:nvPr/>
        </p:nvCxnSpPr>
        <p:spPr>
          <a:xfrm>
            <a:off x="3523413" y="2540673"/>
            <a:ext cx="0" cy="1330006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>
            <a:off x="8371994" y="2496600"/>
            <a:ext cx="1" cy="1296882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309618" y="3248414"/>
            <a:ext cx="3541253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4475473" y="2732208"/>
            <a:ext cx="25508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</a:t>
            </a:r>
            <a:r>
              <a:rPr lang="en-US" dirty="0"/>
              <a:t>Same as (coordination)</a:t>
            </a:r>
          </a:p>
          <a:p>
            <a:endParaRPr lang="en-US" dirty="0"/>
          </a:p>
        </p:txBody>
      </p:sp>
      <p:sp>
        <p:nvSpPr>
          <p:cNvPr id="36" name="textruta 35"/>
          <p:cNvSpPr txBox="1"/>
          <p:nvPr/>
        </p:nvSpPr>
        <p:spPr>
          <a:xfrm>
            <a:off x="1895779" y="3953741"/>
            <a:ext cx="32552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2400" dirty="0"/>
              <a:t>No </a:t>
            </a:r>
            <a:r>
              <a:rPr lang="en-US" sz="2400"/>
              <a:t>further progress</a:t>
            </a:r>
            <a:endParaRPr lang="en-US" sz="3200" dirty="0"/>
          </a:p>
        </p:txBody>
      </p:sp>
      <p:sp>
        <p:nvSpPr>
          <p:cNvPr id="15" name="textruta 14"/>
          <p:cNvSpPr txBox="1"/>
          <p:nvPr/>
        </p:nvSpPr>
        <p:spPr>
          <a:xfrm>
            <a:off x="2438400" y="5183709"/>
            <a:ext cx="9293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000090"/>
                  </a:solidFill>
                </a:ln>
              </a:rPr>
              <a:t>  </a:t>
            </a:r>
            <a:r>
              <a:rPr lang="en-US" sz="4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                           </a:t>
            </a:r>
            <a:r>
              <a:rPr lang="en-US" sz="40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Source</a:t>
            </a:r>
            <a:endParaRPr lang="en-US" sz="4000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636586" y="277570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Causal relation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730930" y="2839276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Causal relation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697113" y="1656993"/>
            <a:ext cx="334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2400"/>
              <a:t>To enter a parking place</a:t>
            </a:r>
            <a:endParaRPr lang="en-US" sz="2400" dirty="0"/>
          </a:p>
        </p:txBody>
      </p:sp>
      <p:sp>
        <p:nvSpPr>
          <p:cNvPr id="30" name="textruta 29"/>
          <p:cNvSpPr txBox="1"/>
          <p:nvPr/>
        </p:nvSpPr>
        <p:spPr>
          <a:xfrm>
            <a:off x="2115144" y="1632480"/>
            <a:ext cx="2816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To </a:t>
            </a:r>
            <a:r>
              <a:rPr lang="en-US" sz="2400" dirty="0"/>
              <a:t>refrain from </a:t>
            </a:r>
            <a:r>
              <a:rPr lang="en-US" sz="2400"/>
              <a:t>what </a:t>
            </a:r>
          </a:p>
          <a:p>
            <a:r>
              <a:rPr lang="en-US" sz="2400" dirty="0"/>
              <a:t>you really want to do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6554517" y="3961314"/>
            <a:ext cx="3994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The </a:t>
            </a:r>
            <a:r>
              <a:rPr lang="sv-SE" sz="2400" dirty="0" err="1"/>
              <a:t>travel</a:t>
            </a:r>
            <a:r>
              <a:rPr lang="sv-SE" sz="2400" dirty="0"/>
              <a:t> is </a:t>
            </a:r>
            <a:r>
              <a:rPr lang="sv-SE" sz="2400" dirty="0" err="1"/>
              <a:t>brought</a:t>
            </a:r>
            <a:r>
              <a:rPr lang="sv-SE" sz="2400" dirty="0"/>
              <a:t> to a halt, </a:t>
            </a:r>
          </a:p>
          <a:p>
            <a:r>
              <a:rPr lang="sv-SE" sz="2400" dirty="0"/>
              <a:t>no </a:t>
            </a:r>
            <a:r>
              <a:rPr lang="sv-SE" sz="2400" dirty="0" err="1"/>
              <a:t>further</a:t>
            </a:r>
            <a:r>
              <a:rPr lang="sv-SE" sz="2400" dirty="0"/>
              <a:t> progress</a:t>
            </a:r>
          </a:p>
        </p:txBody>
      </p:sp>
    </p:spTree>
    <p:extLst>
      <p:ext uri="{BB962C8B-B14F-4D97-AF65-F5344CB8AC3E}">
        <p14:creationId xmlns:p14="http://schemas.microsoft.com/office/powerpoint/2010/main" val="18543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295401" y="982132"/>
            <a:ext cx="9888414" cy="4739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RFT for </a:t>
            </a:r>
            <a:r>
              <a:rPr lang="en-GB" sz="2000" b="1" dirty="0" smtClean="0"/>
              <a:t>Clinical </a:t>
            </a:r>
            <a:r>
              <a:rPr lang="en-GB" sz="2000" b="1" dirty="0"/>
              <a:t>U</a:t>
            </a:r>
            <a:r>
              <a:rPr lang="en-GB" sz="2000" b="1" dirty="0" smtClean="0"/>
              <a:t>se</a:t>
            </a:r>
            <a:r>
              <a:rPr lang="en-GB" sz="2000" b="1" dirty="0"/>
              <a:t>: The </a:t>
            </a:r>
            <a:r>
              <a:rPr lang="en-GB" sz="2000" b="1" dirty="0" smtClean="0"/>
              <a:t>Example </a:t>
            </a:r>
            <a:r>
              <a:rPr lang="en-GB" sz="2000" b="1" dirty="0"/>
              <a:t>of </a:t>
            </a:r>
            <a:r>
              <a:rPr lang="en-GB" sz="2000" b="1" dirty="0" smtClean="0"/>
              <a:t>Metaphor</a:t>
            </a:r>
            <a:r>
              <a:rPr lang="en-GB" sz="2000" dirty="0"/>
              <a:t>. </a:t>
            </a:r>
            <a:endParaRPr lang="en-GB" sz="2000" dirty="0" smtClean="0"/>
          </a:p>
          <a:p>
            <a:r>
              <a:rPr lang="en-GB" sz="2000" dirty="0" smtClean="0"/>
              <a:t>Foody</a:t>
            </a:r>
            <a:r>
              <a:rPr lang="en-GB" sz="2000" dirty="0"/>
              <a:t>, Barnes-Holmes, Barnes-Holmes, Törneke, Luciano, Stewart &amp; </a:t>
            </a:r>
            <a:r>
              <a:rPr lang="en-GB" sz="2000" dirty="0" err="1"/>
              <a:t>McEnteggart</a:t>
            </a:r>
            <a:r>
              <a:rPr lang="en-GB" sz="2000" dirty="0"/>
              <a:t> </a:t>
            </a:r>
            <a:r>
              <a:rPr lang="en-GB" sz="2000" dirty="0" smtClean="0"/>
              <a:t>2014. </a:t>
            </a:r>
            <a:r>
              <a:rPr lang="en-GB" sz="2000" i="1" dirty="0" smtClean="0"/>
              <a:t>Journal </a:t>
            </a:r>
            <a:r>
              <a:rPr lang="en-GB" sz="2000" i="1" dirty="0"/>
              <a:t>of Contextual </a:t>
            </a:r>
            <a:r>
              <a:rPr lang="en-GB" sz="2000" i="1" dirty="0" err="1"/>
              <a:t>Behavioral</a:t>
            </a:r>
            <a:r>
              <a:rPr lang="en-GB" sz="2000" i="1" dirty="0"/>
              <a:t> Science, 3</a:t>
            </a:r>
            <a:r>
              <a:rPr lang="en-GB" sz="2000" dirty="0"/>
              <a:t>, 305–313.</a:t>
            </a:r>
            <a:endParaRPr lang="sv-SE" sz="2000" dirty="0"/>
          </a:p>
          <a:p>
            <a:endParaRPr lang="en-GB" sz="2000" b="1" dirty="0" smtClean="0"/>
          </a:p>
          <a:p>
            <a:r>
              <a:rPr lang="en-GB" sz="2000" b="1" dirty="0" smtClean="0"/>
              <a:t>RFT </a:t>
            </a:r>
            <a:r>
              <a:rPr lang="en-GB" sz="2000" b="1" dirty="0"/>
              <a:t>for </a:t>
            </a:r>
            <a:r>
              <a:rPr lang="en-GB" sz="2000" b="1" dirty="0" smtClean="0"/>
              <a:t>Clinical </a:t>
            </a:r>
            <a:r>
              <a:rPr lang="en-GB" sz="2000" b="1" dirty="0"/>
              <a:t>P</a:t>
            </a:r>
            <a:r>
              <a:rPr lang="en-GB" sz="2000" b="1" dirty="0" smtClean="0"/>
              <a:t>ractice</a:t>
            </a:r>
            <a:r>
              <a:rPr lang="en-GB" sz="2000" b="1" dirty="0"/>
              <a:t>: Three </a:t>
            </a:r>
            <a:r>
              <a:rPr lang="en-GB" sz="2000" b="1" dirty="0" smtClean="0"/>
              <a:t>Core </a:t>
            </a:r>
            <a:r>
              <a:rPr lang="en-GB" sz="2000" b="1" dirty="0"/>
              <a:t>S</a:t>
            </a:r>
            <a:r>
              <a:rPr lang="en-GB" sz="2000" b="1" dirty="0" smtClean="0"/>
              <a:t>trategies </a:t>
            </a:r>
            <a:r>
              <a:rPr lang="en-GB" sz="2000" b="1" dirty="0"/>
              <a:t>in </a:t>
            </a:r>
            <a:r>
              <a:rPr lang="en-GB" sz="2000" b="1" dirty="0" smtClean="0"/>
              <a:t>Understanding </a:t>
            </a:r>
            <a:r>
              <a:rPr lang="en-GB" sz="2000" b="1" dirty="0"/>
              <a:t>and </a:t>
            </a:r>
            <a:r>
              <a:rPr lang="en-GB" sz="2000" b="1" dirty="0" smtClean="0"/>
              <a:t>Treating </a:t>
            </a:r>
            <a:r>
              <a:rPr lang="en-GB" sz="2000" b="1" dirty="0"/>
              <a:t>H</a:t>
            </a:r>
            <a:r>
              <a:rPr lang="en-GB" sz="2000" b="1" dirty="0" smtClean="0"/>
              <a:t>uman </a:t>
            </a:r>
            <a:r>
              <a:rPr lang="en-GB" sz="2000" b="1" dirty="0"/>
              <a:t>S</a:t>
            </a:r>
            <a:r>
              <a:rPr lang="en-GB" sz="2000" b="1" dirty="0" smtClean="0"/>
              <a:t>uffering</a:t>
            </a:r>
            <a:r>
              <a:rPr lang="en-GB" sz="2000" b="1" dirty="0"/>
              <a:t>. </a:t>
            </a:r>
            <a:endParaRPr lang="en-GB" sz="2000" b="1" dirty="0" smtClean="0"/>
          </a:p>
          <a:p>
            <a:r>
              <a:rPr lang="en-GB" sz="2000" dirty="0" smtClean="0"/>
              <a:t>Törneke</a:t>
            </a:r>
            <a:r>
              <a:rPr lang="en-GB" sz="2000" dirty="0"/>
              <a:t>, Luciano, Barnes-Holmes &amp; Bond </a:t>
            </a:r>
            <a:r>
              <a:rPr lang="en-GB" sz="2000" dirty="0" smtClean="0"/>
              <a:t>2016. In </a:t>
            </a:r>
            <a:r>
              <a:rPr lang="en-GB" sz="2000" dirty="0" err="1"/>
              <a:t>Zettle</a:t>
            </a:r>
            <a:r>
              <a:rPr lang="en-GB" sz="2000" dirty="0"/>
              <a:t>, Hayes, Barnes-Holmes &amp; </a:t>
            </a:r>
            <a:r>
              <a:rPr lang="en-GB" sz="2000" dirty="0" err="1"/>
              <a:t>Biglan</a:t>
            </a:r>
            <a:r>
              <a:rPr lang="en-GB" sz="2000" dirty="0"/>
              <a:t> (ed.), </a:t>
            </a:r>
            <a:r>
              <a:rPr lang="en-GB" sz="2000" i="1" dirty="0"/>
              <a:t>Wiley handbook of contextual </a:t>
            </a:r>
            <a:r>
              <a:rPr lang="en-GB" sz="2000" i="1" dirty="0" err="1"/>
              <a:t>behavioral</a:t>
            </a:r>
            <a:r>
              <a:rPr lang="en-GB" sz="2000" i="1" dirty="0"/>
              <a:t> science</a:t>
            </a:r>
            <a:r>
              <a:rPr lang="en-GB" sz="2000" dirty="0"/>
              <a:t> </a:t>
            </a:r>
            <a:r>
              <a:rPr lang="en-GB" sz="2000" dirty="0" smtClean="0"/>
              <a:t>p</a:t>
            </a:r>
            <a:r>
              <a:rPr lang="en-GB" sz="2000" dirty="0"/>
              <a:t>. 254–272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Metaphor. A Practical Introduction. </a:t>
            </a:r>
            <a:r>
              <a:rPr lang="en-GB" sz="2000" dirty="0" err="1" smtClean="0"/>
              <a:t>Kövecses</a:t>
            </a:r>
            <a:r>
              <a:rPr lang="en-GB" sz="2000" dirty="0" smtClean="0"/>
              <a:t>, Z. 2010</a:t>
            </a:r>
          </a:p>
          <a:p>
            <a:endParaRPr lang="en-GB" sz="2400" b="1" dirty="0" smtClean="0"/>
          </a:p>
          <a:p>
            <a:r>
              <a:rPr lang="sv-SE" sz="2000" b="1" dirty="0" err="1" smtClean="0"/>
              <a:t>Metaphor</a:t>
            </a:r>
            <a:r>
              <a:rPr lang="sv-SE" sz="2000" b="1" dirty="0" smtClean="0"/>
              <a:t> in </a:t>
            </a:r>
            <a:r>
              <a:rPr lang="sv-SE" sz="2000" b="1" dirty="0" err="1" smtClean="0"/>
              <a:t>Practice</a:t>
            </a:r>
            <a:r>
              <a:rPr lang="sv-SE" sz="2000" b="1" dirty="0" smtClean="0"/>
              <a:t>: A </a:t>
            </a:r>
            <a:r>
              <a:rPr lang="sv-SE" sz="2000" b="1" dirty="0" err="1"/>
              <a:t>Professional’s</a:t>
            </a:r>
            <a:r>
              <a:rPr lang="sv-SE" sz="2000" b="1" dirty="0"/>
              <a:t> Guide to </a:t>
            </a:r>
            <a:r>
              <a:rPr lang="sv-SE" sz="2000" b="1" dirty="0" err="1"/>
              <a:t>Using</a:t>
            </a:r>
            <a:r>
              <a:rPr lang="sv-SE" sz="2000" b="1" dirty="0"/>
              <a:t> the Science </a:t>
            </a:r>
            <a:r>
              <a:rPr lang="sv-SE" sz="2000" b="1" dirty="0" err="1"/>
              <a:t>of</a:t>
            </a:r>
            <a:r>
              <a:rPr lang="sv-SE" sz="2000" b="1" dirty="0"/>
              <a:t> </a:t>
            </a:r>
            <a:r>
              <a:rPr lang="sv-SE" sz="2000" b="1" dirty="0" err="1"/>
              <a:t>Language</a:t>
            </a:r>
            <a:r>
              <a:rPr lang="sv-SE" sz="2000" b="1" dirty="0"/>
              <a:t> in </a:t>
            </a:r>
            <a:r>
              <a:rPr lang="sv-SE" sz="2000" b="1" dirty="0" err="1" smtClean="0"/>
              <a:t>Psychotherapy</a:t>
            </a:r>
            <a:r>
              <a:rPr lang="sv-SE" sz="2000" b="1" dirty="0" smtClean="0"/>
              <a:t>. </a:t>
            </a:r>
            <a:r>
              <a:rPr lang="sv-SE" sz="2000" dirty="0" smtClean="0"/>
              <a:t>Törneke</a:t>
            </a:r>
            <a:r>
              <a:rPr lang="sv-SE" sz="2000" smtClean="0"/>
              <a:t>, 2017. </a:t>
            </a:r>
            <a:endParaRPr lang="sv-SE" sz="2000" dirty="0"/>
          </a:p>
          <a:p>
            <a:endParaRPr lang="sv-SE" sz="20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5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97" y="614598"/>
            <a:ext cx="4489495" cy="5711252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4267892" cy="1371600"/>
          </a:xfrm>
        </p:spPr>
        <p:txBody>
          <a:bodyPr/>
          <a:lstStyle/>
          <a:p>
            <a:r>
              <a:rPr lang="sv-SE" dirty="0" err="1" smtClean="0"/>
              <a:t>Available</a:t>
            </a:r>
            <a:r>
              <a:rPr lang="sv-SE" dirty="0" smtClean="0"/>
              <a:t> August 2017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idx="1"/>
          </p:nvPr>
        </p:nvSpPr>
        <p:spPr>
          <a:xfrm>
            <a:off x="5832143" y="414796"/>
            <a:ext cx="5027201" cy="5911054"/>
          </a:xfrm>
          <a:ln>
            <a:noFill/>
          </a:ln>
        </p:spPr>
      </p:sp>
      <p:sp>
        <p:nvSpPr>
          <p:cNvPr id="9" name="Platshållare för text 8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3921178" cy="18288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2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Contact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mtClean="0"/>
              <a:t>niklas.torneke@telia.com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59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err="1" smtClean="0"/>
              <a:t>Background</a:t>
            </a:r>
            <a:r>
              <a:rPr lang="sv-SE" sz="2800" b="1" dirty="0" smtClean="0"/>
              <a:t> and general </a:t>
            </a:r>
            <a:r>
              <a:rPr lang="sv-SE" sz="2800" b="1" dirty="0" err="1" smtClean="0"/>
              <a:t>points</a:t>
            </a:r>
            <a:r>
              <a:rPr lang="sv-SE" sz="2800" b="1" dirty="0" smtClean="0"/>
              <a:t> on </a:t>
            </a:r>
            <a:r>
              <a:rPr lang="sv-SE" sz="2800" b="1" dirty="0" err="1" smtClean="0"/>
              <a:t>metaphor</a:t>
            </a:r>
            <a:r>
              <a:rPr lang="sv-SE" sz="2800" b="1" dirty="0" smtClean="0"/>
              <a:t> in </a:t>
            </a:r>
            <a:r>
              <a:rPr lang="sv-SE" sz="2800" b="1" dirty="0" err="1" smtClean="0"/>
              <a:t>psychotherapy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Almost</a:t>
            </a:r>
            <a:r>
              <a:rPr lang="sv-SE" dirty="0" smtClean="0"/>
              <a:t> </a:t>
            </a:r>
            <a:r>
              <a:rPr lang="sv-SE" dirty="0" err="1" smtClean="0"/>
              <a:t>everybody</a:t>
            </a:r>
            <a:r>
              <a:rPr lang="sv-SE" dirty="0" smtClean="0"/>
              <a:t> </a:t>
            </a:r>
            <a:r>
              <a:rPr lang="sv-SE" dirty="0" err="1" smtClean="0"/>
              <a:t>agrees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importance</a:t>
            </a:r>
            <a:endParaRPr lang="sv-SE" dirty="0" smtClean="0"/>
          </a:p>
          <a:p>
            <a:r>
              <a:rPr lang="sv-SE" dirty="0" err="1" smtClean="0"/>
              <a:t>Limited</a:t>
            </a:r>
            <a:r>
              <a:rPr lang="sv-SE" dirty="0" smtClean="0"/>
              <a:t> research, </a:t>
            </a:r>
            <a:r>
              <a:rPr lang="sv-SE" dirty="0" err="1" smtClean="0"/>
              <a:t>especially</a:t>
            </a:r>
            <a:r>
              <a:rPr lang="sv-SE" dirty="0" smtClean="0"/>
              <a:t> in the CBT tradition</a:t>
            </a:r>
          </a:p>
          <a:p>
            <a:r>
              <a:rPr lang="sv-SE" dirty="0" err="1" smtClean="0"/>
              <a:t>Some</a:t>
            </a:r>
            <a:r>
              <a:rPr lang="sv-SE" dirty="0" smtClean="0"/>
              <a:t> research from </a:t>
            </a:r>
            <a:r>
              <a:rPr lang="sv-SE" dirty="0" err="1" smtClean="0"/>
              <a:t>psychodynamic</a:t>
            </a:r>
            <a:r>
              <a:rPr lang="sv-SE" dirty="0" smtClean="0"/>
              <a:t> and emotion-</a:t>
            </a:r>
            <a:r>
              <a:rPr lang="sv-SE" dirty="0" err="1" smtClean="0"/>
              <a:t>processing</a:t>
            </a:r>
            <a:r>
              <a:rPr lang="sv-SE" dirty="0" smtClean="0"/>
              <a:t> </a:t>
            </a:r>
            <a:r>
              <a:rPr lang="sv-SE" dirty="0" err="1" smtClean="0"/>
              <a:t>assumptions</a:t>
            </a:r>
            <a:endParaRPr lang="sv-SE" dirty="0" smtClean="0"/>
          </a:p>
          <a:p>
            <a:r>
              <a:rPr lang="sv-SE" dirty="0" smtClean="0"/>
              <a:t>Lots </a:t>
            </a:r>
            <a:r>
              <a:rPr lang="sv-SE" dirty="0" err="1" smtClean="0"/>
              <a:t>of</a:t>
            </a:r>
            <a:r>
              <a:rPr lang="sv-SE" dirty="0" smtClean="0"/>
              <a:t> research in </a:t>
            </a:r>
            <a:r>
              <a:rPr lang="sv-SE" dirty="0" err="1" smtClean="0"/>
              <a:t>linguistics</a:t>
            </a:r>
            <a:r>
              <a:rPr lang="sv-SE" dirty="0" smtClean="0"/>
              <a:t> and </a:t>
            </a:r>
            <a:r>
              <a:rPr lang="sv-SE" dirty="0" err="1" smtClean="0"/>
              <a:t>cognitive</a:t>
            </a:r>
            <a:r>
              <a:rPr lang="sv-SE" dirty="0" smtClean="0"/>
              <a:t> science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metaphor</a:t>
            </a:r>
            <a:r>
              <a:rPr lang="sv-SE" dirty="0" smtClean="0"/>
              <a:t> in general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78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Definition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10" y="2704751"/>
            <a:ext cx="2415928" cy="24884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5699313" y="3005418"/>
            <a:ext cx="545636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/>
              <a:t>Aristotle</a:t>
            </a:r>
            <a:r>
              <a:rPr lang="sv-SE" sz="2400" b="1" dirty="0"/>
              <a:t> (384-322 BC</a:t>
            </a:r>
            <a:r>
              <a:rPr lang="sv-SE" sz="2400" b="1" dirty="0" smtClean="0"/>
              <a:t>), in </a:t>
            </a:r>
            <a:r>
              <a:rPr lang="sv-SE" sz="2400" b="1" dirty="0" err="1" smtClean="0"/>
              <a:t>Poetics</a:t>
            </a:r>
            <a:r>
              <a:rPr lang="sv-SE" sz="2400" b="1" dirty="0" smtClean="0"/>
              <a:t>: </a:t>
            </a:r>
            <a:endParaRPr lang="sv-SE" sz="2400" b="1" dirty="0"/>
          </a:p>
          <a:p>
            <a:endParaRPr lang="sv-SE" sz="1350" b="1" i="1" dirty="0"/>
          </a:p>
          <a:p>
            <a:r>
              <a:rPr lang="sv-SE" sz="2400" b="1" i="1" dirty="0"/>
              <a:t>”</a:t>
            </a:r>
            <a:r>
              <a:rPr lang="sv-SE" sz="2400" b="1" i="1" dirty="0" err="1"/>
              <a:t>Metaphor</a:t>
            </a:r>
            <a:r>
              <a:rPr lang="sv-SE" sz="2400" b="1" i="1" dirty="0"/>
              <a:t> </a:t>
            </a:r>
            <a:r>
              <a:rPr lang="sv-SE" sz="2400" b="1" i="1" dirty="0" err="1"/>
              <a:t>consists</a:t>
            </a:r>
            <a:r>
              <a:rPr lang="sv-SE" sz="2400" b="1" i="1" dirty="0"/>
              <a:t> in </a:t>
            </a:r>
            <a:r>
              <a:rPr lang="sv-SE" sz="2400" b="1" i="1" dirty="0" err="1"/>
              <a:t>giving</a:t>
            </a:r>
            <a:r>
              <a:rPr lang="sv-SE" sz="2400" b="1" i="1" dirty="0"/>
              <a:t> the </a:t>
            </a:r>
            <a:r>
              <a:rPr lang="sv-SE" sz="2400" b="1" i="1" dirty="0" err="1"/>
              <a:t>thing</a:t>
            </a:r>
            <a:r>
              <a:rPr lang="sv-SE" sz="2400" b="1" i="1" dirty="0"/>
              <a:t> a </a:t>
            </a:r>
            <a:r>
              <a:rPr lang="sv-SE" sz="2400" b="1" i="1" dirty="0" err="1"/>
              <a:t>name</a:t>
            </a:r>
            <a:r>
              <a:rPr lang="sv-SE" sz="2400" b="1" i="1" dirty="0"/>
              <a:t> </a:t>
            </a:r>
            <a:r>
              <a:rPr lang="sv-SE" sz="2400" b="1" i="1" dirty="0" err="1" smtClean="0"/>
              <a:t>that</a:t>
            </a:r>
            <a:r>
              <a:rPr lang="sv-SE" sz="2400" b="1" i="1" dirty="0"/>
              <a:t> </a:t>
            </a:r>
            <a:r>
              <a:rPr lang="sv-SE" sz="2400" b="1" i="1" dirty="0" err="1" smtClean="0"/>
              <a:t>belongs</a:t>
            </a:r>
            <a:r>
              <a:rPr lang="sv-SE" sz="2400" b="1" i="1" dirty="0" smtClean="0"/>
              <a:t> </a:t>
            </a:r>
            <a:r>
              <a:rPr lang="sv-SE" sz="2400" b="1" i="1" dirty="0"/>
              <a:t>to </a:t>
            </a:r>
            <a:r>
              <a:rPr lang="sv-SE" sz="2400" b="1" i="1" dirty="0" err="1"/>
              <a:t>something</a:t>
            </a:r>
            <a:r>
              <a:rPr lang="sv-SE" sz="2400" b="1" i="1" dirty="0"/>
              <a:t> </a:t>
            </a:r>
            <a:r>
              <a:rPr lang="sv-SE" sz="2400" b="1" i="1" dirty="0" err="1"/>
              <a:t>else</a:t>
            </a:r>
            <a:r>
              <a:rPr lang="sv-SE" sz="2400" b="1" i="1" dirty="0"/>
              <a:t>”</a:t>
            </a:r>
          </a:p>
          <a:p>
            <a:endParaRPr lang="sv-SE" sz="1350" dirty="0"/>
          </a:p>
          <a:p>
            <a:endParaRPr lang="sv-SE" sz="1350" dirty="0"/>
          </a:p>
        </p:txBody>
      </p:sp>
      <p:pic>
        <p:nvPicPr>
          <p:cNvPr id="7" name="Platshållare för innehåll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10" y="2719741"/>
            <a:ext cx="2415928" cy="248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Basic </a:t>
            </a:r>
            <a:r>
              <a:rPr lang="sv-SE" dirty="0" err="1" smtClean="0"/>
              <a:t>terminology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”</a:t>
            </a:r>
            <a:r>
              <a:rPr lang="sv-SE" dirty="0" err="1" smtClean="0"/>
              <a:t>Giving</a:t>
            </a:r>
            <a:r>
              <a:rPr lang="sv-SE" dirty="0" smtClean="0"/>
              <a:t> the </a:t>
            </a:r>
            <a:r>
              <a:rPr lang="sv-SE" dirty="0" err="1" smtClean="0"/>
              <a:t>thing</a:t>
            </a:r>
            <a:r>
              <a:rPr lang="sv-SE" dirty="0" smtClean="0"/>
              <a:t> (</a:t>
            </a:r>
            <a:r>
              <a:rPr lang="sv-SE" b="1" dirty="0" err="1" smtClean="0"/>
              <a:t>target</a:t>
            </a:r>
            <a:r>
              <a:rPr lang="sv-SE" dirty="0" smtClean="0"/>
              <a:t>) a </a:t>
            </a:r>
            <a:r>
              <a:rPr lang="sv-SE" dirty="0" err="1" smtClean="0"/>
              <a:t>name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belongs</a:t>
            </a:r>
            <a:r>
              <a:rPr lang="sv-SE" dirty="0" smtClean="0"/>
              <a:t> to </a:t>
            </a:r>
            <a:r>
              <a:rPr lang="sv-SE" dirty="0" err="1" smtClean="0"/>
              <a:t>something</a:t>
            </a:r>
            <a:r>
              <a:rPr lang="sv-SE" dirty="0" smtClean="0"/>
              <a:t> </a:t>
            </a:r>
            <a:r>
              <a:rPr lang="sv-SE" dirty="0" err="1" smtClean="0"/>
              <a:t>else</a:t>
            </a:r>
            <a:r>
              <a:rPr lang="sv-SE" dirty="0" smtClean="0"/>
              <a:t> (</a:t>
            </a:r>
            <a:r>
              <a:rPr lang="sv-SE" b="1" dirty="0" smtClean="0"/>
              <a:t>source</a:t>
            </a:r>
            <a:r>
              <a:rPr lang="sv-SE" dirty="0" smtClean="0"/>
              <a:t>)”</a:t>
            </a:r>
          </a:p>
          <a:p>
            <a:r>
              <a:rPr lang="sv-SE" b="1" dirty="0" smtClean="0"/>
              <a:t>Source</a:t>
            </a:r>
            <a:r>
              <a:rPr lang="sv-SE" dirty="0" smtClean="0"/>
              <a:t> (</a:t>
            </a:r>
            <a:r>
              <a:rPr lang="sv-SE" dirty="0" err="1" smtClean="0"/>
              <a:t>vehicle</a:t>
            </a:r>
            <a:r>
              <a:rPr lang="sv-SE" dirty="0" smtClean="0"/>
              <a:t>, </a:t>
            </a:r>
            <a:r>
              <a:rPr lang="sv-SE" dirty="0" err="1" smtClean="0"/>
              <a:t>base</a:t>
            </a:r>
            <a:r>
              <a:rPr lang="sv-SE" dirty="0" smtClean="0"/>
              <a:t>):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known</a:t>
            </a:r>
            <a:r>
              <a:rPr lang="sv-SE" dirty="0" smtClean="0"/>
              <a:t>,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concrete</a:t>
            </a:r>
            <a:endParaRPr lang="sv-SE" dirty="0" smtClean="0"/>
          </a:p>
          <a:p>
            <a:r>
              <a:rPr lang="sv-SE" b="1" dirty="0" smtClean="0"/>
              <a:t>Target </a:t>
            </a:r>
            <a:r>
              <a:rPr lang="sv-SE" dirty="0" smtClean="0"/>
              <a:t>(</a:t>
            </a:r>
            <a:r>
              <a:rPr lang="sv-SE" dirty="0" err="1" smtClean="0"/>
              <a:t>topic</a:t>
            </a:r>
            <a:r>
              <a:rPr lang="sv-SE" dirty="0" smtClean="0"/>
              <a:t>): Less </a:t>
            </a:r>
            <a:r>
              <a:rPr lang="sv-SE" dirty="0" err="1" smtClean="0"/>
              <a:t>known</a:t>
            </a:r>
            <a:r>
              <a:rPr lang="sv-SE" dirty="0" smtClean="0"/>
              <a:t>, </a:t>
            </a:r>
            <a:r>
              <a:rPr lang="sv-SE" dirty="0" err="1" smtClean="0"/>
              <a:t>more</a:t>
            </a:r>
            <a:r>
              <a:rPr lang="sv-SE" dirty="0" smtClean="0"/>
              <a:t> abstract </a:t>
            </a:r>
          </a:p>
        </p:txBody>
      </p:sp>
    </p:spTree>
    <p:extLst>
      <p:ext uri="{BB962C8B-B14F-4D97-AF65-F5344CB8AC3E}">
        <p14:creationId xmlns:p14="http://schemas.microsoft.com/office/powerpoint/2010/main" val="21455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Traditional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Literal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is </a:t>
            </a:r>
            <a:r>
              <a:rPr lang="sv-SE" dirty="0" err="1" smtClean="0"/>
              <a:t>basic</a:t>
            </a:r>
            <a:endParaRPr lang="sv-SE" dirty="0" smtClean="0"/>
          </a:p>
          <a:p>
            <a:r>
              <a:rPr lang="sv-SE" dirty="0" err="1" smtClean="0"/>
              <a:t>Metaphorical</a:t>
            </a:r>
            <a:r>
              <a:rPr lang="sv-SE" dirty="0" smtClean="0"/>
              <a:t> talk is ”an extra”</a:t>
            </a:r>
          </a:p>
          <a:p>
            <a:r>
              <a:rPr lang="sv-SE" dirty="0" err="1" smtClean="0"/>
              <a:t>Traditional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: </a:t>
            </a:r>
            <a:r>
              <a:rPr lang="sv-SE" dirty="0" err="1" smtClean="0"/>
              <a:t>poetry</a:t>
            </a:r>
            <a:r>
              <a:rPr lang="sv-SE" dirty="0" smtClean="0"/>
              <a:t> and </a:t>
            </a:r>
            <a:r>
              <a:rPr lang="sv-SE" dirty="0" err="1" smtClean="0"/>
              <a:t>rhetorical</a:t>
            </a:r>
            <a:r>
              <a:rPr lang="sv-SE" dirty="0" smtClean="0"/>
              <a:t> talk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80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Modern </a:t>
            </a:r>
            <a:r>
              <a:rPr lang="sv-SE" dirty="0" err="1" smtClean="0"/>
              <a:t>linguistics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Lakoff</a:t>
            </a:r>
            <a:r>
              <a:rPr lang="sv-SE" dirty="0" smtClean="0"/>
              <a:t>-Johnson revolution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live by (1980)</a:t>
            </a:r>
          </a:p>
          <a:p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not ”an extra”,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at the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and </a:t>
            </a:r>
            <a:r>
              <a:rPr lang="sv-SE" dirty="0" err="1" smtClean="0"/>
              <a:t>cognition</a:t>
            </a:r>
            <a:endParaRPr lang="sv-SE" dirty="0" smtClean="0"/>
          </a:p>
          <a:p>
            <a:r>
              <a:rPr lang="sv-SE" dirty="0" smtClean="0"/>
              <a:t>”</a:t>
            </a:r>
            <a:r>
              <a:rPr lang="sv-SE" dirty="0" err="1" smtClean="0"/>
              <a:t>Conceptual</a:t>
            </a:r>
            <a:r>
              <a:rPr lang="sv-SE" dirty="0" smtClean="0"/>
              <a:t>” </a:t>
            </a:r>
            <a:r>
              <a:rPr lang="sv-SE" dirty="0" err="1" smtClean="0"/>
              <a:t>metaphors</a:t>
            </a:r>
            <a:r>
              <a:rPr lang="sv-SE" dirty="0" smtClean="0"/>
              <a:t>, </a:t>
            </a:r>
            <a:r>
              <a:rPr lang="sv-SE" dirty="0" err="1" smtClean="0"/>
              <a:t>inbedded</a:t>
            </a:r>
            <a:r>
              <a:rPr lang="sv-SE" dirty="0" smtClean="0"/>
              <a:t> in all </a:t>
            </a:r>
            <a:r>
              <a:rPr lang="sv-SE" dirty="0" err="1" smtClean="0"/>
              <a:t>cognition</a:t>
            </a:r>
            <a:r>
              <a:rPr lang="sv-SE" dirty="0" smtClean="0"/>
              <a:t> and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</a:p>
          <a:p>
            <a:r>
              <a:rPr lang="sv-SE" dirty="0" smtClean="0"/>
              <a:t>A bit like </a:t>
            </a:r>
            <a:r>
              <a:rPr lang="sv-SE" dirty="0" err="1" smtClean="0"/>
              <a:t>cognitive</a:t>
            </a:r>
            <a:r>
              <a:rPr lang="sv-SE" dirty="0" smtClean="0"/>
              <a:t> </a:t>
            </a:r>
            <a:r>
              <a:rPr lang="sv-SE" dirty="0" err="1" smtClean="0"/>
              <a:t>structures</a:t>
            </a:r>
            <a:r>
              <a:rPr lang="sv-SE" dirty="0" smtClean="0"/>
              <a:t>, </a:t>
            </a:r>
            <a:r>
              <a:rPr lang="sv-SE" dirty="0" err="1" smtClean="0"/>
              <a:t>cognitive</a:t>
            </a:r>
            <a:r>
              <a:rPr lang="sv-SE" dirty="0" smtClean="0"/>
              <a:t> schema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6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Conceptual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24463" y="2442244"/>
            <a:ext cx="9172135" cy="3763683"/>
          </a:xfrm>
        </p:spPr>
        <p:txBody>
          <a:bodyPr>
            <a:noAutofit/>
          </a:bodyPr>
          <a:lstStyle/>
          <a:p>
            <a:pPr lvl="0"/>
            <a:r>
              <a:rPr lang="en-GB" sz="1400" b="1" dirty="0"/>
              <a:t>Argument is war (“Your position is totally indefensible”; “His argument was easy to shoot down”; “She kept attacking my views”)</a:t>
            </a:r>
            <a:endParaRPr lang="sv-SE" sz="1400" dirty="0"/>
          </a:p>
          <a:p>
            <a:pPr lvl="0"/>
            <a:r>
              <a:rPr lang="en-GB" sz="1400" b="1" dirty="0"/>
              <a:t>Life is a game (“The odds are against me”; “If I play my cards right…”; “She drew the short straw”)</a:t>
            </a:r>
            <a:endParaRPr lang="sv-SE" sz="1400" dirty="0"/>
          </a:p>
          <a:p>
            <a:pPr lvl="0"/>
            <a:r>
              <a:rPr lang="en-GB" sz="1400" b="1" dirty="0"/>
              <a:t>Ideas are objects (“Bring that to our next meeting”; “Will you please drop that?”) </a:t>
            </a:r>
            <a:endParaRPr lang="sv-SE" sz="1400" dirty="0"/>
          </a:p>
          <a:p>
            <a:pPr lvl="0"/>
            <a:r>
              <a:rPr lang="en-GB" sz="1400" b="1" dirty="0"/>
              <a:t>Ideas are food (“I find that hard to swallow”; “It was something to get my teeth into”) </a:t>
            </a:r>
            <a:endParaRPr lang="sv-SE" sz="1400" dirty="0"/>
          </a:p>
          <a:p>
            <a:pPr lvl="0"/>
            <a:r>
              <a:rPr lang="en-GB" sz="1400" b="1" dirty="0"/>
              <a:t>Ideas are goods (“You’ll have to try to sell him that”; “Your idea is completely worthless”) </a:t>
            </a:r>
            <a:endParaRPr lang="sv-SE" sz="1400" dirty="0"/>
          </a:p>
          <a:p>
            <a:pPr lvl="0"/>
            <a:r>
              <a:rPr lang="en-GB" sz="1400" b="1" dirty="0"/>
              <a:t>Theories are buildings (“It was a theory built on sand”; “That’s where your theory falls to the ground</a:t>
            </a:r>
            <a:r>
              <a:rPr lang="en-GB" sz="1400" b="1" dirty="0" smtClean="0"/>
              <a:t>”)</a:t>
            </a:r>
          </a:p>
          <a:p>
            <a:pPr lvl="0"/>
            <a:r>
              <a:rPr lang="en-GB" sz="1400" b="1" dirty="0" smtClean="0"/>
              <a:t>Anger is pressure in a container (“He was bursting with anger”; “I exploded with anger”; “She could not contain her rage”)</a:t>
            </a:r>
          </a:p>
          <a:p>
            <a:pPr lvl="0"/>
            <a:r>
              <a:rPr lang="en-GB" sz="1400" b="1" dirty="0" smtClean="0"/>
              <a:t>The </a:t>
            </a:r>
            <a:r>
              <a:rPr lang="en-GB" sz="1400" b="1" dirty="0"/>
              <a:t>mind is a machine (“He’s got a screw loose”; “I feel totally rusty”; “That got the old cogs working”)</a:t>
            </a:r>
            <a:endParaRPr lang="sv-SE" sz="1400" dirty="0"/>
          </a:p>
          <a:p>
            <a:r>
              <a:rPr lang="en-GB" sz="1400" b="1" dirty="0"/>
              <a:t>Influence is a physical force (“I couldn’t resist the pressure”; </a:t>
            </a:r>
            <a:r>
              <a:rPr lang="en-GB" sz="1400" b="1" dirty="0" smtClean="0"/>
              <a:t>“That really </a:t>
            </a:r>
            <a:r>
              <a:rPr lang="en-GB" sz="1400" b="1" dirty="0"/>
              <a:t>made an impact on </a:t>
            </a:r>
            <a:r>
              <a:rPr lang="en-GB" sz="1400" b="1" dirty="0" smtClean="0"/>
              <a:t>me”)</a:t>
            </a:r>
            <a:r>
              <a:rPr lang="en-GB" sz="1400" b="1" dirty="0"/>
              <a:t>	</a:t>
            </a:r>
            <a:r>
              <a:rPr lang="sv-S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4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1628</TotalTime>
  <Words>1429</Words>
  <Application>Microsoft Macintosh PowerPoint</Application>
  <PresentationFormat>Bredbild</PresentationFormat>
  <Paragraphs>180</Paragraphs>
  <Slides>29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3" baseType="lpstr">
      <vt:lpstr>Arial</vt:lpstr>
      <vt:lpstr>Calibri</vt:lpstr>
      <vt:lpstr>Garamond</vt:lpstr>
      <vt:lpstr>Organisk</vt:lpstr>
      <vt:lpstr>    METAPHOR        From science to psychotherapy</vt:lpstr>
      <vt:lpstr>The structure of this talk</vt:lpstr>
      <vt:lpstr>Background and general points on metaphor in psychotherapy</vt:lpstr>
      <vt:lpstr>Definition</vt:lpstr>
      <vt:lpstr>Basic terminology</vt:lpstr>
      <vt:lpstr>Traditional view</vt:lpstr>
      <vt:lpstr>Modern linguistics</vt:lpstr>
      <vt:lpstr>The Lakoff-Johnson revolution</vt:lpstr>
      <vt:lpstr>Conceptual metaphors</vt:lpstr>
      <vt:lpstr>Recent linguistic critique of the theory of conceptual metaphors</vt:lpstr>
      <vt:lpstr>The town of Addison</vt:lpstr>
      <vt:lpstr>An RFT analysis of metaphor</vt:lpstr>
      <vt:lpstr>PowerPoint-presentation</vt:lpstr>
      <vt:lpstr>“Peter and Louise are like night and day”</vt:lpstr>
      <vt:lpstr>“Peter and Louise are like two peas in a pod”</vt:lpstr>
      <vt:lpstr>“Peter and Louise are like cats and dogs”</vt:lpstr>
      <vt:lpstr>“My thinking is a machine”</vt:lpstr>
      <vt:lpstr>Clinical research</vt:lpstr>
      <vt:lpstr>Conclusions from clinical research</vt:lpstr>
      <vt:lpstr>Research on metaphor use: the way forward</vt:lpstr>
      <vt:lpstr>Clinical events of interest: Psychological flexibility</vt:lpstr>
      <vt:lpstr>What is psychological flexibility?</vt:lpstr>
      <vt:lpstr>How to train psychological flexibility</vt:lpstr>
      <vt:lpstr>How to use metaphor in therapy as part of training psychological flexibility</vt:lpstr>
      <vt:lpstr>Different ways of using metaphors in treatment</vt:lpstr>
      <vt:lpstr>“You simply parked”</vt:lpstr>
      <vt:lpstr>PowerPoint-presentation</vt:lpstr>
      <vt:lpstr>Available August 2017</vt:lpstr>
      <vt:lpstr>Contact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METAPHOR –  From science to psychotherapy</dc:title>
  <dc:creator>Niklas Törneke</dc:creator>
  <cp:lastModifiedBy>Niklas Törneke</cp:lastModifiedBy>
  <cp:revision>129</cp:revision>
  <dcterms:created xsi:type="dcterms:W3CDTF">2016-04-08T13:23:20Z</dcterms:created>
  <dcterms:modified xsi:type="dcterms:W3CDTF">2017-06-25T16:46:05Z</dcterms:modified>
</cp:coreProperties>
</file>